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Lato"/>
      <p:regular r:id="rId33"/>
      <p:bold r:id="rId34"/>
      <p:italic r:id="rId35"/>
      <p:boldItalic r:id="rId36"/>
    </p:embeddedFont>
    <p:embeddedFont>
      <p:font typeface="Lato Black"/>
      <p:bold r:id="rId37"/>
      <p:boldItalic r:id="rId38"/>
    </p:embeddedFont>
    <p:embeddedFont>
      <p:font typeface="Rubik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ubik-bold.fntdata"/><Relationship Id="rId20" Type="http://schemas.openxmlformats.org/officeDocument/2006/relationships/slide" Target="slides/slide15.xml"/><Relationship Id="rId42" Type="http://schemas.openxmlformats.org/officeDocument/2006/relationships/font" Target="fonts/Rubik-boldItalic.fntdata"/><Relationship Id="rId41" Type="http://schemas.openxmlformats.org/officeDocument/2006/relationships/font" Target="fonts/Rubik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37" Type="http://schemas.openxmlformats.org/officeDocument/2006/relationships/font" Target="fonts/LatoBlack-bold.fntdata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39" Type="http://schemas.openxmlformats.org/officeDocument/2006/relationships/font" Target="fonts/Rubik-regular.fntdata"/><Relationship Id="rId16" Type="http://schemas.openxmlformats.org/officeDocument/2006/relationships/slide" Target="slides/slide11.xml"/><Relationship Id="rId38" Type="http://schemas.openxmlformats.org/officeDocument/2006/relationships/font" Target="fonts/LatoBlack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deb63228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9deb63228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g9deb63228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539138978f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539138978f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39138978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39138978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39138978f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39138978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39960801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39960801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399608012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39960801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399608012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399608012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39138978f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39138978f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399608012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399608012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399608012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399608012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399608012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399608012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deb632280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g9deb632280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70" name="Google Shape;70;g9deb632280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399608012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399608012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39138978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39138978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39138978f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39138978f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39138978f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39138978f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39960801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39960801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399608012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39960801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399608012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39960801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539960801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539960801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eb632280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9deb632280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9deb632280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deb632280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9deb632280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39138978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39138978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39138978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39138978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39138978f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39138978f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39138978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39138978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ítulo e Conteúdo">
  <p:cSld name="1_Título e Conteúdo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5894" y="211394"/>
            <a:ext cx="8272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47525"/>
              </a:buClr>
              <a:buSzPts val="2400"/>
              <a:buFont typeface="Rubik"/>
              <a:buNone/>
              <a:defRPr sz="2400">
                <a:solidFill>
                  <a:srgbClr val="F47525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35894" y="1320149"/>
            <a:ext cx="8272200" cy="27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20541"/>
              </a:buClr>
              <a:buSzPts val="2100"/>
              <a:buChar char="•"/>
              <a:defRPr sz="2100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054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054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054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2054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7918725" y="4467103"/>
            <a:ext cx="789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hyperlink" Target="http://www.easydeco.com.br" TargetMode="External"/><Relationship Id="rId7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png"/><Relationship Id="rId4" Type="http://schemas.openxmlformats.org/officeDocument/2006/relationships/image" Target="../media/image1.jpg"/><Relationship Id="rId5" Type="http://schemas.openxmlformats.org/officeDocument/2006/relationships/image" Target="../media/image5.jpg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atlassian.com/git/tutorials/atlassian-git-cheatsheet" TargetMode="External"/><Relationship Id="rId4" Type="http://schemas.openxmlformats.org/officeDocument/2006/relationships/hyperlink" Target="https://git-scm.com/docs/" TargetMode="External"/><Relationship Id="rId5" Type="http://schemas.openxmlformats.org/officeDocument/2006/relationships/hyperlink" Target="https://web.archive.org/web/20110717094213/http://progit.org/2011/07/11/reset.html" TargetMode="External"/><Relationship Id="rId6" Type="http://schemas.openxmlformats.org/officeDocument/2006/relationships/hyperlink" Target="https://learngitbranching.js.org/" TargetMode="External"/><Relationship Id="rId7" Type="http://schemas.openxmlformats.org/officeDocument/2006/relationships/hyperlink" Target="http://aprenda.vidageek.net/aprenda/git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daniel.lin@easydeco.com.br" TargetMode="External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/>
          </a:blip>
          <a:srcRect b="18181" l="0" r="0" t="18181"/>
          <a:stretch/>
        </p:blipFill>
        <p:spPr>
          <a:xfrm>
            <a:off x="0" y="1911747"/>
            <a:ext cx="9144003" cy="323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218" y="546638"/>
            <a:ext cx="2714532" cy="63410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354343" y="3497413"/>
            <a:ext cx="411600" cy="29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" name="Google Shape;62;p14"/>
          <p:cNvGrpSpPr/>
          <p:nvPr/>
        </p:nvGrpSpPr>
        <p:grpSpPr>
          <a:xfrm>
            <a:off x="1693275" y="4782038"/>
            <a:ext cx="5717025" cy="684900"/>
            <a:chOff x="2257700" y="6376050"/>
            <a:chExt cx="7622700" cy="913200"/>
          </a:xfrm>
        </p:grpSpPr>
        <p:sp>
          <p:nvSpPr>
            <p:cNvPr id="63" name="Google Shape;63;p14"/>
            <p:cNvSpPr/>
            <p:nvPr/>
          </p:nvSpPr>
          <p:spPr>
            <a:xfrm>
              <a:off x="2257700" y="6376050"/>
              <a:ext cx="7622700" cy="913200"/>
            </a:xfrm>
            <a:prstGeom prst="roundRect">
              <a:avLst>
                <a:gd fmla="val 50000" name="adj"/>
              </a:avLst>
            </a:prstGeom>
            <a:solidFill>
              <a:srgbClr val="FAF4EA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4" name="Google Shape;64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47813" y="6555275"/>
              <a:ext cx="994225" cy="231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Google Shape;65;p14"/>
            <p:cNvSpPr txBox="1"/>
            <p:nvPr/>
          </p:nvSpPr>
          <p:spPr>
            <a:xfrm>
              <a:off x="3823475" y="6488375"/>
              <a:ext cx="5720700" cy="2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rgbClr val="320541"/>
                  </a:solidFill>
                  <a:latin typeface="Lato"/>
                  <a:ea typeface="Lato"/>
                  <a:cs typeface="Lato"/>
                  <a:sym typeface="Lato"/>
                </a:rPr>
                <a:t>Para mais informações: </a:t>
              </a:r>
              <a:r>
                <a:rPr lang="en" sz="800" u="sng">
                  <a:solidFill>
                    <a:srgbClr val="320541"/>
                  </a:solidFill>
                  <a:latin typeface="Lato"/>
                  <a:ea typeface="Lato"/>
                  <a:cs typeface="Lato"/>
                  <a:sym typeface="Lato"/>
                  <a:hlinkClick r:id="rId6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www.easydeco.com.br</a:t>
              </a:r>
              <a:r>
                <a:rPr lang="en" sz="800">
                  <a:solidFill>
                    <a:srgbClr val="320541"/>
                  </a:solidFill>
                  <a:latin typeface="Lato"/>
                  <a:ea typeface="Lato"/>
                  <a:cs typeface="Lato"/>
                  <a:sym typeface="Lato"/>
                </a:rPr>
                <a:t> / 11 3032-2446 ou +55 11 98818-9137 (Whatsapp)</a:t>
              </a:r>
              <a:endParaRPr sz="800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75625" y="309966"/>
            <a:ext cx="2144831" cy="11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</a:t>
            </a:r>
            <a:endParaRPr/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Representa um snapshot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 / Staging Area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Área para montar o próximo commit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Ponteiro para um commit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Repositório Local e Remoto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Referência simbólica à branch atual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4574" y="1119150"/>
            <a:ext cx="5305650" cy="290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</a:t>
            </a:r>
            <a:endParaRPr/>
          </a:p>
        </p:txBody>
      </p:sp>
      <p:sp>
        <p:nvSpPr>
          <p:cNvPr id="172" name="Google Shape;172;p24"/>
          <p:cNvSpPr txBox="1"/>
          <p:nvPr>
            <p:ph idx="1" type="body"/>
          </p:nvPr>
        </p:nvSpPr>
        <p:spPr>
          <a:xfrm>
            <a:off x="311700" y="1152475"/>
            <a:ext cx="8605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Representa um snapshot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 / Staging Area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Área para montar o próximo commit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Branch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Ponteiro para um commit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Repositório Local e Remoto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Referência simbólica à branch atual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900" y="3025225"/>
            <a:ext cx="4524227" cy="147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800" y="813800"/>
            <a:ext cx="4617526" cy="19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Comandos Git Locais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 txBox="1"/>
          <p:nvPr>
            <p:ph idx="1" type="body"/>
          </p:nvPr>
        </p:nvSpPr>
        <p:spPr>
          <a:xfrm>
            <a:off x="311700" y="1152475"/>
            <a:ext cx="85206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it  init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cria um repositório git local na pasta em que se está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it status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Mostra o status atual: estado da branch, se existem arquivos modificados, em staging, etc</a:t>
            </a:r>
            <a:endParaRPr sz="18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</a:t>
            </a:r>
            <a:r>
              <a:rPr lang="en" sz="1700"/>
              <a:t>it add </a:t>
            </a:r>
            <a:r>
              <a:rPr lang="en" sz="1700"/>
              <a:t>&lt;file_name or folder_name or glob pattern&gt;</a:t>
            </a:r>
            <a:endParaRPr sz="17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Adiciona arquivos à area de staging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Aceita vários arquivos/diretórios/etc, separados por espaço: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git add file1 dir/file2 dir1 dir2/**/*.js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it commit -m “Commit message”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Cria um novo commit com os arquivos/</a:t>
            </a:r>
            <a:r>
              <a:rPr lang="en"/>
              <a:t>modificações</a:t>
            </a:r>
            <a:r>
              <a:rPr lang="en"/>
              <a:t> que estão na área de staging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it log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Mostra o histórico de commits da sua branch atual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--graph - forma ”gráfica” do log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Exercicio</a:t>
            </a:r>
            <a:endParaRPr/>
          </a:p>
        </p:txBody>
      </p:sp>
      <p:sp>
        <p:nvSpPr>
          <p:cNvPr id="186" name="Google Shape;18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Crie um repositório! (primeiro crie um pasta, entre na pasta e crie um repositório)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Crie um arquivo de texto e escreva alguma coisa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Faça seu primeiro commit!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Comandos Git Locais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 txBox="1"/>
          <p:nvPr>
            <p:ph idx="1" type="body"/>
          </p:nvPr>
        </p:nvSpPr>
        <p:spPr>
          <a:xfrm>
            <a:off x="311700" y="1152475"/>
            <a:ext cx="8520600" cy="37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it branch &lt;branch_name&gt;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Cria uma branch com o nome especificado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</a:t>
            </a:r>
            <a:r>
              <a:rPr lang="en" sz="1800"/>
              <a:t>it branch -D &lt;branch_name&gt; para apagar uma branch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it checkout &lt;branch_name&gt;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Seleciona a branch especificada como a branch atual (aponta HEAD para a branch especificada)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Atalho: git checkout -b &lt;branch_name&gt;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 sz="1800"/>
              <a:t>Cria uma branch com o nome especificado e muda para ela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reset --hard/--soft/--mixed &lt;commit_hash or branch_name&gt;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Aponta a branch atual para o commit desejado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 não forem utilizados nenhum argumento (git reset), é igual a git reset --mixed HEAD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Remove arquivos da área de staging sem desfazer as mudanças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Exercicio</a:t>
            </a:r>
            <a:endParaRPr/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Continuando, agora crie sua primeira branch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Faça alguns commits nela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Analise o histórico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Juntando branches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11700" y="970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</a:t>
            </a:r>
            <a:r>
              <a:rPr lang="en" sz="1700"/>
              <a:t>it merge &lt;branch_name&gt;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Junta a branch atual (HEAD) com a branch declarada acima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Cria um novo commit de merge (aponta para dois commits pais)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Preserva a história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Se houver conflitos, são resolvidos todos de uma vez no commit criado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Visualmente mais “bagunçado” no histórico</a:t>
            </a:r>
            <a:endParaRPr sz="13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205" name="Google Shape;2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125" y="2571750"/>
            <a:ext cx="3223400" cy="18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2472" y="2658675"/>
            <a:ext cx="4126504" cy="22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Juntando branches</a:t>
            </a:r>
            <a:endParaRPr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11700" y="9308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git rebase &lt;branch_name&gt;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Junta a branch atual (HEAD) com a branch declarada acima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Não cria nenhum commit extra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Reescreve a história!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Clona todos os commits da branch atual (ou seja, cria novos em outro lugar que representam a mesma mudança)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Se houver conflitos, são resolvidos commit a commit.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Visualmente mais limpo no histórico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Comando pode se tornar avançado, acima mandamos apenas o nome de uma branch, mas pode receber duas branches, tem opções avançadas com --onto (que pode receber 2 ou 3 branches de parâmetro) e --interactive (muito poderoso!)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213" name="Google Shape;2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325" y="3025952"/>
            <a:ext cx="2910175" cy="19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650" y="3025950"/>
            <a:ext cx="4708950" cy="197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94376"/>
            <a:ext cx="9144001" cy="4554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387" y="201475"/>
            <a:ext cx="6877226" cy="474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-8000" y="-40050"/>
            <a:ext cx="9221400" cy="519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82181" y="419700"/>
            <a:ext cx="82083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ubik"/>
              <a:buNone/>
            </a:pPr>
            <a:r>
              <a:rPr b="0" i="0" lang="en" sz="2100" u="none" cap="none" strike="noStrike">
                <a:solidFill>
                  <a:srgbClr val="F47525"/>
                </a:solidFill>
                <a:latin typeface="Lato"/>
                <a:ea typeface="Lato"/>
                <a:cs typeface="Lato"/>
                <a:sym typeface="Lato"/>
              </a:rPr>
              <a:t>Tech-enabled marketplace connecting curated </a:t>
            </a:r>
            <a:r>
              <a:rPr b="0" i="0" lang="en" sz="2100" u="none" cap="none" strike="noStrike">
                <a:solidFill>
                  <a:srgbClr val="F47525"/>
                </a:solidFill>
                <a:latin typeface="Lato Black"/>
                <a:ea typeface="Lato Black"/>
                <a:cs typeface="Lato Black"/>
                <a:sym typeface="Lato Black"/>
              </a:rPr>
              <a:t>interior designers </a:t>
            </a:r>
            <a:r>
              <a:rPr b="0" i="0" lang="en" sz="2100" u="none" cap="none" strike="noStrike">
                <a:solidFill>
                  <a:srgbClr val="F47525"/>
                </a:solidFill>
                <a:latin typeface="Lato"/>
                <a:ea typeface="Lato"/>
                <a:cs typeface="Lato"/>
                <a:sym typeface="Lato"/>
              </a:rPr>
              <a:t>and </a:t>
            </a:r>
            <a:r>
              <a:rPr b="0" i="0" lang="en" sz="2100" u="none" cap="none" strike="noStrike">
                <a:solidFill>
                  <a:srgbClr val="F47525"/>
                </a:solidFill>
                <a:latin typeface="Lato Black"/>
                <a:ea typeface="Lato Black"/>
                <a:cs typeface="Lato Black"/>
                <a:sym typeface="Lato Black"/>
              </a:rPr>
              <a:t>vendors</a:t>
            </a:r>
            <a:r>
              <a:rPr b="0" i="0" lang="en" sz="2100" u="none" cap="none" strike="noStrike">
                <a:solidFill>
                  <a:srgbClr val="F47525"/>
                </a:solidFill>
                <a:latin typeface="Lato"/>
                <a:ea typeface="Lato"/>
                <a:cs typeface="Lato"/>
                <a:sym typeface="Lato"/>
              </a:rPr>
              <a:t> offering a personalized affordable experience</a:t>
            </a:r>
            <a:endParaRPr b="0" i="0" sz="2100" u="none" cap="none" strike="noStrike">
              <a:solidFill>
                <a:srgbClr val="F47525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22916" l="36302" r="12124" t="0"/>
          <a:stretch/>
        </p:blipFill>
        <p:spPr>
          <a:xfrm>
            <a:off x="345281" y="1981417"/>
            <a:ext cx="2582400" cy="25710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Sala com sofá e mesa de centro  Descrição gerada automaticamente" id="75" name="Google Shape;75;p15"/>
          <p:cNvPicPr preferRelativeResize="0"/>
          <p:nvPr/>
        </p:nvPicPr>
        <p:blipFill rotWithShape="1">
          <a:blip r:embed="rId4">
            <a:alphaModFix/>
          </a:blip>
          <a:srcRect b="3620" l="25862" r="11164" t="20316"/>
          <a:stretch/>
        </p:blipFill>
        <p:spPr>
          <a:xfrm>
            <a:off x="6274106" y="1952850"/>
            <a:ext cx="2548500" cy="2548500"/>
          </a:xfrm>
          <a:prstGeom prst="ellipse">
            <a:avLst/>
          </a:prstGeom>
          <a:noFill/>
          <a:ln>
            <a:noFill/>
          </a:ln>
        </p:spPr>
      </p:pic>
      <p:pic>
        <p:nvPicPr>
          <p:cNvPr descr="Image result for happy person new furnished home" id="76" name="Google Shape;76;p15"/>
          <p:cNvPicPr preferRelativeResize="0"/>
          <p:nvPr/>
        </p:nvPicPr>
        <p:blipFill rotWithShape="1">
          <a:blip r:embed="rId5">
            <a:alphaModFix/>
          </a:blip>
          <a:srcRect b="0" l="52555" r="2761" t="8975"/>
          <a:stretch/>
        </p:blipFill>
        <p:spPr>
          <a:xfrm>
            <a:off x="3108619" y="1238279"/>
            <a:ext cx="3015000" cy="2990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74813" y="4409297"/>
            <a:ext cx="1596910" cy="37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485906" y="4191450"/>
            <a:ext cx="2171700" cy="3732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032656" y="4261200"/>
            <a:ext cx="12075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Professionals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3362963" y="3844425"/>
            <a:ext cx="2582400" cy="430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4080938" y="3942975"/>
            <a:ext cx="9822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Customers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" name="Google Shape;82;p15"/>
          <p:cNvSpPr/>
          <p:nvPr/>
        </p:nvSpPr>
        <p:spPr>
          <a:xfrm>
            <a:off x="6304631" y="4121700"/>
            <a:ext cx="2439600" cy="4305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7131582" y="4176525"/>
            <a:ext cx="8334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Vendors</a:t>
            </a:r>
            <a:endParaRPr b="1" i="0" sz="14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345281" y="4728506"/>
            <a:ext cx="8477400" cy="59400"/>
          </a:xfrm>
          <a:prstGeom prst="roundRect">
            <a:avLst>
              <a:gd fmla="val 50000" name="adj"/>
            </a:avLst>
          </a:prstGeom>
          <a:gradFill>
            <a:gsLst>
              <a:gs pos="0">
                <a:schemeClr val="accent3"/>
              </a:gs>
              <a:gs pos="41000">
                <a:srgbClr val="F37044"/>
              </a:gs>
              <a:gs pos="55000">
                <a:srgbClr val="F9A822"/>
              </a:gs>
              <a:gs pos="100000">
                <a:srgbClr val="FFE000"/>
              </a:gs>
            </a:gsLst>
            <a:lin ang="0" scaled="0"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Exercicio</a:t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Junte a branch que você criou no </a:t>
            </a:r>
            <a:r>
              <a:rPr lang="en"/>
              <a:t>último</a:t>
            </a:r>
            <a:r>
              <a:rPr lang="en"/>
              <a:t> exercicio à branch master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Interagindo com o Remoto</a:t>
            </a:r>
            <a:endParaRPr/>
          </a:p>
        </p:txBody>
      </p:sp>
      <p:sp>
        <p:nvSpPr>
          <p:cNvPr id="240" name="Google Shape;240;p3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</a:t>
            </a:r>
            <a:r>
              <a:rPr lang="en" sz="1400"/>
              <a:t>it clone &lt;repository_url&gt;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Copia um repositório remoto para o seu computador.</a:t>
            </a:r>
            <a:endParaRPr sz="10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Cria branches de monitoramento do remoto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Branches que apenas acompanham qual a referência que a branch tem no remoto</a:t>
            </a:r>
            <a:endParaRPr sz="1000"/>
          </a:p>
          <a:p>
            <a:pPr indent="-292100" lvl="3" marL="18288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Ex: origin/master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</a:t>
            </a:r>
            <a:r>
              <a:rPr lang="en" sz="1400"/>
              <a:t>it fetch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Sincroniza as branches de monitoramento (‘origin/’) com o remoto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</a:t>
            </a:r>
            <a:r>
              <a:rPr lang="en" sz="1400"/>
              <a:t>it pull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Sincroniza as branches de monitoramento com o remoto, e depois junta a sua branch atual com a equivalente do remoto. (é um atalho para git fetch seguido de git merge ou rebase)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Por padrão faz um merge, mas pode ser configurado para fazer rebase por padrão, ou caso a caso com as opções --rebase e --merge</a:t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</a:t>
            </a:r>
            <a:r>
              <a:rPr lang="en" sz="1400"/>
              <a:t>it push</a:t>
            </a:r>
            <a:endParaRPr sz="1400"/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" sz="1000"/>
              <a:t>Atualiza o repositório remoto com as suas mudanças locais da branch atual.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Para as suas mudanças serem enviadas para o remoto, cada branch deve ser </a:t>
            </a:r>
            <a:r>
              <a:rPr lang="en" sz="1000"/>
              <a:t>configurada</a:t>
            </a:r>
            <a:r>
              <a:rPr lang="en" sz="1000"/>
              <a:t> com uma branch remota como alvo para receber as mudanças, que pode ser feito com: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g</a:t>
            </a:r>
            <a:r>
              <a:rPr lang="en" sz="1000"/>
              <a:t>it push -u origin &lt;branch_name&gt;</a:t>
            </a:r>
            <a:endParaRPr sz="1000"/>
          </a:p>
          <a:p>
            <a:pPr indent="-292100" lvl="2" marL="1371600" rtl="0" algn="l">
              <a:spcBef>
                <a:spcPts val="0"/>
              </a:spcBef>
              <a:spcAft>
                <a:spcPts val="0"/>
              </a:spcAft>
              <a:buSzPts val="1000"/>
              <a:buChar char="■"/>
            </a:pPr>
            <a:r>
              <a:rPr lang="en" sz="1000"/>
              <a:t>Em branch_name, você pode usar uma branch com nome diferente no remoto, ou colocar copiar o nome da sua branch atual para criar uma nova com mesmo nome no remoto.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Resolução de conflitos</a:t>
            </a:r>
            <a:endParaRPr/>
          </a:p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311700" y="1152475"/>
            <a:ext cx="8520600" cy="38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Ocorrem quando tentamos juntar branches que modificaram a mesma parte de um arquivo.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As ferramentas de resolução de conflitos do VSCode </a:t>
            </a:r>
            <a:r>
              <a:rPr lang="en" sz="1700"/>
              <a:t>são</a:t>
            </a:r>
            <a:r>
              <a:rPr lang="en" sz="1700"/>
              <a:t> muito boas!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Quando ocorrer um conflito, o git irá interromper o merge/rebase e pedir para você resolvê-lo antes de continuar.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Edite o arquivo para resolver o conflito. Salve o arquivo, adicione o arquivo à </a:t>
            </a:r>
            <a:r>
              <a:rPr lang="en" sz="1700"/>
              <a:t>área</a:t>
            </a:r>
            <a:r>
              <a:rPr lang="en" sz="1700"/>
              <a:t> de staging e de git merge --continue ou git rebase --continue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 tiver dúvidas em qual seria a resolução correta, pode dar também git merge --abort ou git rebase --abort</a:t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Desfazendo erro no ultimo commit</a:t>
            </a:r>
            <a:endParaRPr/>
          </a:p>
        </p:txBody>
      </p:sp>
      <p:sp>
        <p:nvSpPr>
          <p:cNvPr id="252" name="Google Shape;25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VSCode: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 aba de Source Control -&gt; menu </a:t>
            </a:r>
            <a:r>
              <a:rPr lang="en"/>
              <a:t>ellipse</a:t>
            </a:r>
            <a:r>
              <a:rPr lang="en"/>
              <a:t> -&gt; Commit -&gt; Undo Last Commit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terminal: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</a:t>
            </a:r>
            <a:r>
              <a:rPr lang="en"/>
              <a:t>it reset --soft HEAD~1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</a:t>
            </a:r>
            <a:r>
              <a:rPr lang="en"/>
              <a:t>it reset --hard HEAD~1 para apagar suas mudanças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Resumo - Um fluxo de trabalho sugerido</a:t>
            </a:r>
            <a:endParaRPr/>
          </a:p>
        </p:txBody>
      </p:sp>
      <p:sp>
        <p:nvSpPr>
          <p:cNvPr id="258" name="Google Shape;258;p37"/>
          <p:cNvSpPr txBox="1"/>
          <p:nvPr>
            <p:ph idx="1" type="body"/>
          </p:nvPr>
        </p:nvSpPr>
        <p:spPr>
          <a:xfrm>
            <a:off x="311700" y="1152475"/>
            <a:ext cx="8520600" cy="37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g</a:t>
            </a:r>
            <a:r>
              <a:rPr lang="en" sz="1700"/>
              <a:t>it checkout master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“</a:t>
            </a:r>
            <a:r>
              <a:rPr lang="en" sz="1700"/>
              <a:t>g</a:t>
            </a:r>
            <a:r>
              <a:rPr lang="en" sz="1700"/>
              <a:t>it pull” OU “git fetch” + “git reset --hard origin/master” para sincronizar repositório local com o remoto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g</a:t>
            </a:r>
            <a:r>
              <a:rPr lang="en" sz="1700"/>
              <a:t>it checkout -b &lt;nome_da_tarefa&gt; para criar uma branch e mudar para ela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Desenvolver código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g</a:t>
            </a:r>
            <a:r>
              <a:rPr lang="en" sz="1700"/>
              <a:t>it add e commit (atalho: “git commit -a” dá add e commit em todos os arquivos EXCETO untracked, para untracked de add explicitamente antes)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Não pre</a:t>
            </a:r>
            <a:r>
              <a:rPr lang="en" sz="1200"/>
              <a:t>cisa ser apenas 1 commit ao final de tudo! Podem intercalar 5 e 6 e ir fazendo vários commits</a:t>
            </a:r>
            <a:endParaRPr sz="12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g</a:t>
            </a:r>
            <a:r>
              <a:rPr lang="en" sz="1700"/>
              <a:t>it push -u origin &lt;nome_da_sua_branch&gt;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AutoNum type="alphaLcPeriod"/>
            </a:pPr>
            <a:r>
              <a:rPr lang="en" sz="1300"/>
              <a:t>Se a branch não existe no remoto, a opção -u irá criá-la. Se já existir, apenas “git push” é suficiente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Criar Pull Request no GitHub ou git merge/rebase para juntar o trabalho desenvolvido ao ramo principal, após testar que tudo funciona!</a:t>
            </a:r>
            <a:endParaRPr sz="1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Uma dica final</a:t>
            </a:r>
            <a:endParaRPr/>
          </a:p>
        </p:txBody>
      </p:sp>
      <p:sp>
        <p:nvSpPr>
          <p:cNvPr id="264" name="Google Shape;264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Não adicione ao repositório (ou seja, não de commit) em arquivos de configuração locais, por exemplo a pasta “.vscode” que o vscode cria a partir do momento que você configura certas coisas referentes ao projeto nele.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ignorar certos arquivos ou pastas automaticamente, você pode criar um arquivo chamado “.gitignore”, e todos os nomes de arquivos, diretórios, e globs declarados serão automaticamente ignorados pelo git.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Links úteis</a:t>
            </a:r>
            <a:endParaRPr/>
          </a:p>
        </p:txBody>
      </p:sp>
      <p:sp>
        <p:nvSpPr>
          <p:cNvPr id="270" name="Google Shape;270;p39"/>
          <p:cNvSpPr txBox="1"/>
          <p:nvPr>
            <p:ph idx="1" type="body"/>
          </p:nvPr>
        </p:nvSpPr>
        <p:spPr>
          <a:xfrm>
            <a:off x="311700" y="1076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Cheat Sheet para referencia rápida dos comandos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https://www.atlassian.com/git/tutorials/atlassian-git-cheatsheet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 documentação da atlassian quanto aos comandos git é bem boa no geral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Documentação oficial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https://git-scm.com/docs/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Uma explicação aprofundada sobre reset, que mostra muito bem o que são HEAD, Index e Working Directory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https://web.archive.org/web/20110717094213/http://progit.org/2011/07/11/reset.html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Tutorial bastante visual de git (em ingles) - mais avançado que essa aula!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https://learngitbranching.js.org/</a:t>
            </a:r>
            <a:endParaRPr sz="13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Tutorial em portugues</a:t>
            </a:r>
            <a:endParaRPr sz="17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http://aprenda.vidageek.net/aprenda/git</a:t>
            </a:r>
            <a:endParaRPr sz="1300"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0"/>
          <p:cNvSpPr txBox="1"/>
          <p:nvPr>
            <p:ph type="title"/>
          </p:nvPr>
        </p:nvSpPr>
        <p:spPr>
          <a:xfrm>
            <a:off x="311700" y="445025"/>
            <a:ext cx="8520600" cy="445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Dúvidas?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daniel.lin@easydeco.com.br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Também estamos no Slack!</a:t>
            </a:r>
            <a:endParaRPr/>
          </a:p>
        </p:txBody>
      </p:sp>
      <p:pic>
        <p:nvPicPr>
          <p:cNvPr id="276" name="Google Shape;27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9900" y="840625"/>
            <a:ext cx="31242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 rotWithShape="1">
          <a:blip r:embed="rId3">
            <a:alphaModFix/>
          </a:blip>
          <a:srcRect b="0" l="4598" r="0" t="494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5900738" y="46529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" name="Google Shape;92;p16"/>
          <p:cNvSpPr txBox="1"/>
          <p:nvPr/>
        </p:nvSpPr>
        <p:spPr>
          <a:xfrm>
            <a:off x="511481" y="1227881"/>
            <a:ext cx="23496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18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In </a:t>
            </a:r>
            <a:r>
              <a:rPr b="1" lang="en" sz="1800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0" lang="en" sz="18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 years</a:t>
            </a:r>
            <a:endParaRPr b="1" i="0" sz="18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" sz="18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more projects than the largest interior design company </a:t>
            </a:r>
            <a:endParaRPr b="1" i="0" sz="18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8631" y="641857"/>
            <a:ext cx="1847348" cy="43153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375238" y="1041919"/>
            <a:ext cx="23496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Projects sold </a:t>
            </a:r>
            <a:endParaRPr b="0" i="1" sz="15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4378295" y="3199312"/>
            <a:ext cx="2241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Projects </a:t>
            </a:r>
            <a:endParaRPr b="0" i="0" sz="15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revenues </a:t>
            </a:r>
            <a:r>
              <a:rPr b="0" i="1" lang="en" sz="12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(Nov)</a:t>
            </a:r>
            <a:endParaRPr b="0" i="1" sz="12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4370324" y="1682137"/>
            <a:ext cx="2022300" cy="36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Growth in </a:t>
            </a:r>
            <a:endParaRPr b="0" i="0" sz="15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18 months</a:t>
            </a:r>
            <a:endParaRPr b="0" i="0" sz="15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3271763" y="923963"/>
            <a:ext cx="114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300" u="none" cap="none" strike="noStrike">
                <a:solidFill>
                  <a:srgbClr val="EC7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r>
              <a:rPr b="1" lang="en" sz="2300">
                <a:solidFill>
                  <a:srgbClr val="EC7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b="1" i="0" lang="en" sz="2300" u="none" cap="none" strike="noStrike">
                <a:solidFill>
                  <a:srgbClr val="EC7000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r>
              <a:rPr b="1" lang="en" sz="2300">
                <a:solidFill>
                  <a:srgbClr val="EC7000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r>
              <a:rPr b="1" i="0" lang="en" sz="2300" u="none" cap="none" strike="noStrike">
                <a:solidFill>
                  <a:srgbClr val="EC7000"/>
                </a:solidFill>
                <a:latin typeface="Lato"/>
                <a:ea typeface="Lato"/>
                <a:cs typeface="Lato"/>
                <a:sym typeface="Lato"/>
              </a:rPr>
              <a:t>k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6"/>
          <p:cNvSpPr txBox="1"/>
          <p:nvPr/>
        </p:nvSpPr>
        <p:spPr>
          <a:xfrm>
            <a:off x="2724132" y="3045018"/>
            <a:ext cx="16920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300" u="none" cap="none" strike="noStrike">
                <a:solidFill>
                  <a:srgbClr val="EC7000"/>
                </a:solidFill>
                <a:latin typeface="Lato"/>
                <a:ea typeface="Lato"/>
                <a:cs typeface="Lato"/>
                <a:sym typeface="Lato"/>
              </a:rPr>
              <a:t>+R$150k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6"/>
          <p:cNvSpPr txBox="1"/>
          <p:nvPr/>
        </p:nvSpPr>
        <p:spPr>
          <a:xfrm>
            <a:off x="3392288" y="1579180"/>
            <a:ext cx="1023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300" u="none" cap="none" strike="noStrike">
                <a:solidFill>
                  <a:srgbClr val="EC7000"/>
                </a:solidFill>
                <a:latin typeface="Lato"/>
                <a:ea typeface="Lato"/>
                <a:cs typeface="Lato"/>
                <a:sym typeface="Lato"/>
              </a:rPr>
              <a:t>+25x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6"/>
          <p:cNvSpPr txBox="1"/>
          <p:nvPr/>
        </p:nvSpPr>
        <p:spPr>
          <a:xfrm>
            <a:off x="4378295" y="2414138"/>
            <a:ext cx="253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GMV in </a:t>
            </a:r>
            <a:endParaRPr b="0" i="0" sz="15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projects sold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6"/>
          <p:cNvSpPr txBox="1"/>
          <p:nvPr/>
        </p:nvSpPr>
        <p:spPr>
          <a:xfrm>
            <a:off x="2824988" y="2285156"/>
            <a:ext cx="1591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300" u="none" cap="none" strike="noStrike">
                <a:solidFill>
                  <a:srgbClr val="EC7000"/>
                </a:solidFill>
                <a:latin typeface="Lato"/>
                <a:ea typeface="Lato"/>
                <a:cs typeface="Lato"/>
                <a:sym typeface="Lato"/>
              </a:rPr>
              <a:t>+R$15m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4378295" y="3915233"/>
            <a:ext cx="25314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Partner arch</a:t>
            </a:r>
            <a:endParaRPr b="0" i="0" sz="15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320541"/>
                </a:solidFill>
                <a:latin typeface="Lato"/>
                <a:ea typeface="Lato"/>
                <a:cs typeface="Lato"/>
                <a:sym typeface="Lato"/>
              </a:rPr>
              <a:t>&amp; designers</a:t>
            </a:r>
            <a:endParaRPr b="0" i="0" sz="1500" u="none" cap="none" strike="noStrike">
              <a:solidFill>
                <a:srgbClr val="32054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2824988" y="3786251"/>
            <a:ext cx="15912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en" sz="2300" u="none" cap="none" strike="noStrike">
                <a:solidFill>
                  <a:srgbClr val="EC7000"/>
                </a:solidFill>
                <a:latin typeface="Lato"/>
                <a:ea typeface="Lato"/>
                <a:cs typeface="Lato"/>
                <a:sym typeface="Lato"/>
              </a:rPr>
              <a:t>+60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/>
          <p:nvPr/>
        </p:nvSpPr>
        <p:spPr>
          <a:xfrm>
            <a:off x="-64100" y="-32050"/>
            <a:ext cx="9317700" cy="518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4906"/>
          <a:stretch/>
        </p:blipFill>
        <p:spPr>
          <a:xfrm>
            <a:off x="0" y="1698079"/>
            <a:ext cx="9144002" cy="344542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7"/>
          <p:cNvSpPr txBox="1"/>
          <p:nvPr>
            <p:ph idx="12" type="sldNum"/>
          </p:nvPr>
        </p:nvSpPr>
        <p:spPr>
          <a:xfrm>
            <a:off x="7261733" y="4071135"/>
            <a:ext cx="966600" cy="3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7"/>
          <p:cNvSpPr txBox="1"/>
          <p:nvPr>
            <p:ph type="title"/>
          </p:nvPr>
        </p:nvSpPr>
        <p:spPr>
          <a:xfrm>
            <a:off x="345038" y="334800"/>
            <a:ext cx="39939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ubik"/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Easiest path </a:t>
            </a:r>
            <a:endParaRPr sz="23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Rubik"/>
              <a:buNone/>
            </a:pPr>
            <a:r>
              <a:rPr lang="en" sz="2300">
                <a:latin typeface="Lato"/>
                <a:ea typeface="Lato"/>
                <a:cs typeface="Lato"/>
                <a:sym typeface="Lato"/>
              </a:rPr>
              <a:t>from before to after</a:t>
            </a:r>
            <a:endParaRPr sz="2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5861268" y="560531"/>
            <a:ext cx="30840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400" u="none" cap="none" strike="noStrike">
                <a:latin typeface="Lato"/>
                <a:ea typeface="Lato"/>
                <a:cs typeface="Lato"/>
                <a:sym typeface="Lato"/>
              </a:rPr>
              <a:t>“Thanks to EasyDeco, </a:t>
            </a:r>
            <a:r>
              <a:rPr b="1" i="1" lang="en" sz="1400" u="none" cap="none" strike="noStrike">
                <a:latin typeface="Lato"/>
                <a:ea typeface="Lato"/>
                <a:cs typeface="Lato"/>
                <a:sym typeface="Lato"/>
              </a:rPr>
              <a:t>I</a:t>
            </a:r>
            <a:r>
              <a:rPr b="0" i="1" lang="en" sz="1400" u="none" cap="none" strike="noStrike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1" lang="en" sz="1400" u="none" cap="none" strike="noStrike">
                <a:latin typeface="Lato"/>
                <a:ea typeface="Lato"/>
                <a:cs typeface="Lato"/>
                <a:sym typeface="Lato"/>
              </a:rPr>
              <a:t>feel at home</a:t>
            </a:r>
            <a:r>
              <a:rPr b="0" i="1" lang="en" sz="1400" u="none" cap="none" strike="noStrike">
                <a:latin typeface="Lato"/>
                <a:ea typeface="Lato"/>
                <a:cs typeface="Lato"/>
                <a:sym typeface="Lato"/>
              </a:rPr>
              <a:t>. </a:t>
            </a:r>
            <a:endParaRPr b="0" i="1" sz="1400" u="none" cap="none" strike="noStrike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1" lang="en" sz="1400" u="none" cap="none" strike="noStrike">
                <a:latin typeface="Lato"/>
                <a:ea typeface="Lato"/>
                <a:cs typeface="Lato"/>
                <a:sym typeface="Lato"/>
              </a:rPr>
              <a:t>It was an </a:t>
            </a:r>
            <a:r>
              <a:rPr b="1" i="1" lang="en" sz="1400" u="none" cap="none" strike="noStrike">
                <a:latin typeface="Lato"/>
                <a:ea typeface="Lato"/>
                <a:cs typeface="Lato"/>
                <a:sym typeface="Lato"/>
              </a:rPr>
              <a:t>incredible </a:t>
            </a:r>
            <a:r>
              <a:rPr b="0" i="1" lang="en" sz="1400" u="none" cap="none" strike="noStrike">
                <a:latin typeface="Lato"/>
                <a:ea typeface="Lato"/>
                <a:cs typeface="Lato"/>
                <a:sym typeface="Lato"/>
              </a:rPr>
              <a:t>and easy experience</a:t>
            </a:r>
            <a:r>
              <a:rPr b="0" i="1" lang="en" sz="1400" u="none" cap="none" strike="noStrike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0" i="1" lang="en" sz="1400" u="none" cap="none" strike="noStrike"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1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212232" y="1798375"/>
            <a:ext cx="11334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Before</a:t>
            </a:r>
            <a:endParaRPr b="0" i="0" sz="14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613408" y="1798374"/>
            <a:ext cx="1029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3D Project </a:t>
            </a:r>
            <a:endParaRPr b="0" i="0" sz="1400" u="none" cap="none" strike="noStrike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71991" r="0" t="11000"/>
          <a:stretch/>
        </p:blipFill>
        <p:spPr>
          <a:xfrm>
            <a:off x="6407719" y="1698075"/>
            <a:ext cx="2736281" cy="3445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8050781" y="1798374"/>
            <a:ext cx="10293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3F3F3"/>
                </a:solidFill>
                <a:latin typeface="Lato"/>
                <a:ea typeface="Lato"/>
                <a:cs typeface="Lato"/>
                <a:sym typeface="Lato"/>
              </a:rPr>
              <a:t>After</a:t>
            </a:r>
            <a:endParaRPr b="0" i="0" sz="1400" u="none" cap="none" strike="noStrike">
              <a:solidFill>
                <a:srgbClr val="F3F3F3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406331" y="1616437"/>
            <a:ext cx="44588" cy="89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3861225" y="1388025"/>
            <a:ext cx="44588" cy="13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5400000">
            <a:off x="8492799" y="1424897"/>
            <a:ext cx="44588" cy="1278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21613" y="392625"/>
            <a:ext cx="895200" cy="828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20344" y="-1216181"/>
            <a:ext cx="741300" cy="739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119" y="1021094"/>
            <a:ext cx="1112150" cy="11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675" y="1196175"/>
            <a:ext cx="31242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0" y="2571750"/>
            <a:ext cx="91440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69138"/>
                </a:solidFill>
              </a:rPr>
              <a:t>Aula 01 Git e GitHub</a:t>
            </a:r>
            <a:endParaRPr sz="2600">
              <a:solidFill>
                <a:srgbClr val="E69138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296500" y="3381600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Daniel Lin</a:t>
            </a:r>
            <a:endParaRPr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Renato Tano</a:t>
            </a:r>
            <a:endParaRPr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Tatiane Costa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Git?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>
            <p:ph idx="1" type="body"/>
          </p:nvPr>
        </p:nvSpPr>
        <p:spPr>
          <a:xfrm>
            <a:off x="311700" y="1203900"/>
            <a:ext cx="8520600" cy="11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Projeto FOSS (Free and Open Source Software)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Sistema distribuido de controle de versão.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base de snapshots ao invés de diferenças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8150" y="445025"/>
            <a:ext cx="20955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7225" y="2397750"/>
            <a:ext cx="1197350" cy="11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311700" y="2275050"/>
            <a:ext cx="5850900" cy="19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Plataforma online para armazenar repositórios git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Oferece funcionalidades gratuitas e pagas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Funcionalidades para gerenciar tarefas, wikis de projeto, etc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Permite repositórios privados e públicos, permitindo colaboração de qualquer pessoa.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375850" y="2397750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E o que é o GitHub?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Configuração Inicial</a:t>
            </a:r>
            <a:endParaRPr/>
          </a:p>
        </p:txBody>
      </p:sp>
      <p:sp>
        <p:nvSpPr>
          <p:cNvPr id="145" name="Google Shape;145;p20"/>
          <p:cNvSpPr txBox="1"/>
          <p:nvPr>
            <p:ph idx="1" type="body"/>
          </p:nvPr>
        </p:nvSpPr>
        <p:spPr>
          <a:xfrm>
            <a:off x="311700" y="1152475"/>
            <a:ext cx="8520600" cy="3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it config --global user.name “</a:t>
            </a:r>
            <a:r>
              <a:rPr lang="en"/>
              <a:t>&lt;name&gt;</a:t>
            </a:r>
            <a:r>
              <a:rPr lang="en"/>
              <a:t>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g</a:t>
            </a:r>
            <a:r>
              <a:rPr lang="en"/>
              <a:t>it config --global user.email “</a:t>
            </a:r>
            <a:r>
              <a:rPr lang="en"/>
              <a:t>&lt;e</a:t>
            </a:r>
            <a:r>
              <a:rPr lang="en"/>
              <a:t>mail&gt;”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Configurar o vscode como editor do git (opcional):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Verificar que conseguimos usar o vscode pelo terminal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</a:t>
            </a:r>
            <a:r>
              <a:rPr lang="en"/>
              <a:t>ode --help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 não funcionar, dentro do vscode aperte Ctrl/Cmd + Shift + P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 Shell Command: Install ‘Code’ command in path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</a:t>
            </a:r>
            <a:r>
              <a:rPr lang="en"/>
              <a:t>it config --global core.editor “code --wait”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Ciclo de vida de um arquivo</a:t>
            </a:r>
            <a:endParaRPr/>
          </a:p>
        </p:txBody>
      </p:sp>
      <p:sp>
        <p:nvSpPr>
          <p:cNvPr id="151" name="Google Shape;15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63" y="1260850"/>
            <a:ext cx="7354874" cy="303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</a:t>
            </a:r>
            <a:endParaRPr/>
          </a:p>
        </p:txBody>
      </p:sp>
      <p:sp>
        <p:nvSpPr>
          <p:cNvPr id="158" name="Google Shape;15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Commit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Representa um snapshot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Index / Staging Area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Área para montar o próximo commit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975" y="794575"/>
            <a:ext cx="3810600" cy="355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